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0" r:id="rId6"/>
    <p:sldId id="262" r:id="rId7"/>
    <p:sldId id="265" r:id="rId8"/>
    <p:sldId id="264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188548146598564E-2"/>
          <c:y val="8.8901703797051743E-2"/>
          <c:w val="0.92678934610261754"/>
          <c:h val="0.88447604049750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Contribuiu Muito</c:v>
                </c:pt>
              </c:strCache>
            </c:strRef>
          </c:tx>
          <c:spPr>
            <a:solidFill>
              <a:srgbClr val="5B9BD5"/>
            </a:solidFill>
            <a:ln w="25391">
              <a:noFill/>
            </a:ln>
          </c:spPr>
          <c:invertIfNegative val="0"/>
          <c:cat>
            <c:strRef>
              <c:f>Plan1!$A$2:$A$5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107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Contribuiu Pouco</c:v>
                </c:pt>
              </c:strCache>
            </c:strRef>
          </c:tx>
          <c:spPr>
            <a:solidFill>
              <a:srgbClr val="ED7D31"/>
            </a:solidFill>
            <a:ln w="25391">
              <a:noFill/>
            </a:ln>
          </c:spPr>
          <c:invertIfNegative val="0"/>
          <c:cat>
            <c:strRef>
              <c:f>Plan1!$A$2:$A$5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30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Não Contribuiu </c:v>
                </c:pt>
              </c:strCache>
            </c:strRef>
          </c:tx>
          <c:spPr>
            <a:solidFill>
              <a:srgbClr val="A5A5A5"/>
            </a:solidFill>
            <a:ln w="25391">
              <a:noFill/>
            </a:ln>
          </c:spPr>
          <c:invertIfNegative val="0"/>
          <c:cat>
            <c:strRef>
              <c:f>Plan1!$A$2:$A$5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Não sei Responder</c:v>
                </c:pt>
              </c:strCache>
            </c:strRef>
          </c:tx>
          <c:spPr>
            <a:solidFill>
              <a:srgbClr val="FFC000"/>
            </a:solidFill>
            <a:ln w="25391">
              <a:noFill/>
            </a:ln>
          </c:spPr>
          <c:invertIfNegative val="0"/>
          <c:cat>
            <c:strRef>
              <c:f>Plan1!$A$2:$A$5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Plan1!$E$2:$E$5</c:f>
              <c:numCache>
                <c:formatCode>General</c:formatCode>
                <c:ptCount val="4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46686864"/>
        <c:axId val="-1646685776"/>
      </c:barChart>
      <c:catAx>
        <c:axId val="-1646686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46685776"/>
        <c:crosses val="autoZero"/>
        <c:auto val="1"/>
        <c:lblAlgn val="ctr"/>
        <c:lblOffset val="100"/>
        <c:noMultiLvlLbl val="0"/>
      </c:catAx>
      <c:valAx>
        <c:axId val="-1646685776"/>
        <c:scaling>
          <c:orientation val="minMax"/>
        </c:scaling>
        <c:delete val="0"/>
        <c:axPos val="l"/>
        <c:majorGridlines>
          <c:spPr>
            <a:ln w="952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48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646686864"/>
        <c:crosses val="autoZero"/>
        <c:crossBetween val="between"/>
      </c:valAx>
      <c:spPr>
        <a:noFill/>
        <a:ln w="25391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57649934020271565"/>
          <c:y val="0.13494169533398825"/>
          <c:w val="0.36489691183331741"/>
          <c:h val="0.29056019353914914"/>
        </c:manualLayout>
      </c:layout>
      <c:overlay val="0"/>
      <c:spPr>
        <a:solidFill>
          <a:schemeClr val="bg1"/>
        </a:solidFill>
        <a:ln w="25391">
          <a:solidFill>
            <a:schemeClr val="accent1">
              <a:shade val="50000"/>
            </a:schemeClr>
          </a:solidFill>
        </a:ln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180570373028309E-2"/>
          <c:y val="3.6880254671343399E-2"/>
          <c:w val="0.92678934610261754"/>
          <c:h val="0.88447604049750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Contribuiu Muito</c:v>
                </c:pt>
              </c:strCache>
            </c:strRef>
          </c:tx>
          <c:spPr>
            <a:solidFill>
              <a:srgbClr val="5B9BD5"/>
            </a:solidFill>
            <a:ln w="25391">
              <a:noFill/>
            </a:ln>
          </c:spPr>
          <c:invertIfNegative val="0"/>
          <c:cat>
            <c:strRef>
              <c:f>Plan1!$A$2:$A$5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110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Contribuiu Pouco</c:v>
                </c:pt>
              </c:strCache>
            </c:strRef>
          </c:tx>
          <c:spPr>
            <a:solidFill>
              <a:srgbClr val="ED7D31"/>
            </a:solidFill>
            <a:ln w="25391">
              <a:noFill/>
            </a:ln>
          </c:spPr>
          <c:invertIfNegative val="0"/>
          <c:cat>
            <c:strRef>
              <c:f>Plan1!$A$2:$A$5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28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Não Contribuiu </c:v>
                </c:pt>
              </c:strCache>
            </c:strRef>
          </c:tx>
          <c:spPr>
            <a:solidFill>
              <a:srgbClr val="A5A5A5"/>
            </a:solidFill>
            <a:ln w="25391">
              <a:noFill/>
            </a:ln>
          </c:spPr>
          <c:invertIfNegative val="0"/>
          <c:cat>
            <c:strRef>
              <c:f>Plan1!$A$2:$A$5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Não sei Responder</c:v>
                </c:pt>
              </c:strCache>
            </c:strRef>
          </c:tx>
          <c:spPr>
            <a:solidFill>
              <a:srgbClr val="FFC000"/>
            </a:solidFill>
            <a:ln w="25391">
              <a:noFill/>
            </a:ln>
          </c:spPr>
          <c:invertIfNegative val="0"/>
          <c:cat>
            <c:strRef>
              <c:f>Plan1!$A$2:$A$5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Plan1!$E$2:$E$5</c:f>
              <c:numCache>
                <c:formatCode>General</c:formatCode>
                <c:ptCount val="4"/>
                <c:pt idx="0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46685232"/>
        <c:axId val="-1646684688"/>
      </c:barChart>
      <c:catAx>
        <c:axId val="-1646685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46684688"/>
        <c:crosses val="autoZero"/>
        <c:auto val="1"/>
        <c:lblAlgn val="ctr"/>
        <c:lblOffset val="100"/>
        <c:noMultiLvlLbl val="0"/>
      </c:catAx>
      <c:valAx>
        <c:axId val="-1646684688"/>
        <c:scaling>
          <c:orientation val="minMax"/>
        </c:scaling>
        <c:delete val="0"/>
        <c:axPos val="l"/>
        <c:majorGridlines>
          <c:spPr>
            <a:ln w="952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48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646685232"/>
        <c:crosses val="autoZero"/>
        <c:crossBetween val="between"/>
      </c:valAx>
      <c:spPr>
        <a:noFill/>
        <a:ln w="25391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58119325795714549"/>
          <c:y val="0.11684726663707914"/>
          <c:w val="0.36020299407888762"/>
          <c:h val="0.39460315854637623"/>
        </c:manualLayout>
      </c:layout>
      <c:overlay val="0"/>
      <c:spPr>
        <a:solidFill>
          <a:schemeClr val="bg1"/>
        </a:solidFill>
        <a:ln w="25391">
          <a:solidFill>
            <a:schemeClr val="accent1">
              <a:shade val="50000"/>
            </a:schemeClr>
          </a:solidFill>
        </a:ln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8F07-AC78-4E09-93F7-2A3F3FD62B04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3253-06B2-45EF-8DA3-0258655CF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4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8F07-AC78-4E09-93F7-2A3F3FD62B04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3253-06B2-45EF-8DA3-0258655CF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38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8F07-AC78-4E09-93F7-2A3F3FD62B04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3253-06B2-45EF-8DA3-0258655CF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99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8F07-AC78-4E09-93F7-2A3F3FD62B04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3253-06B2-45EF-8DA3-0258655CF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09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8F07-AC78-4E09-93F7-2A3F3FD62B04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3253-06B2-45EF-8DA3-0258655CF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36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8F07-AC78-4E09-93F7-2A3F3FD62B04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3253-06B2-45EF-8DA3-0258655CF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91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8F07-AC78-4E09-93F7-2A3F3FD62B04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3253-06B2-45EF-8DA3-0258655CF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64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8F07-AC78-4E09-93F7-2A3F3FD62B04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3253-06B2-45EF-8DA3-0258655CF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87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8F07-AC78-4E09-93F7-2A3F3FD62B04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3253-06B2-45EF-8DA3-0258655CF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97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8F07-AC78-4E09-93F7-2A3F3FD62B04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3253-06B2-45EF-8DA3-0258655CF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18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8F07-AC78-4E09-93F7-2A3F3FD62B04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3253-06B2-45EF-8DA3-0258655CF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8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78F07-AC78-4E09-93F7-2A3F3FD62B04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83253-06B2-45EF-8DA3-0258655CF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27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71743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029" y="236963"/>
            <a:ext cx="2938061" cy="2725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131215" y="3010579"/>
            <a:ext cx="4951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Observatório Nacional</a:t>
            </a:r>
            <a:endParaRPr lang="pt-BR" sz="4000" b="1" dirty="0"/>
          </a:p>
        </p:txBody>
      </p:sp>
      <p:sp>
        <p:nvSpPr>
          <p:cNvPr id="7" name="Retângulo 6"/>
          <p:cNvSpPr/>
          <p:nvPr/>
        </p:nvSpPr>
        <p:spPr>
          <a:xfrm>
            <a:off x="6956424" y="4303241"/>
            <a:ext cx="5300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/>
              <a:t>Tecnologias aplicadas na educação.</a:t>
            </a: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>
            <a:off x="8609756" y="5582292"/>
            <a:ext cx="20746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Jorge Mansur</a:t>
            </a:r>
          </a:p>
          <a:p>
            <a:pPr algn="ctr"/>
            <a:r>
              <a:rPr lang="pt-BR" sz="2400" dirty="0" smtClean="0"/>
              <a:t>mansur@on.br</a:t>
            </a:r>
          </a:p>
        </p:txBody>
      </p:sp>
    </p:spTree>
    <p:extLst>
      <p:ext uri="{BB962C8B-B14F-4D97-AF65-F5344CB8AC3E}">
        <p14:creationId xmlns:p14="http://schemas.microsoft.com/office/powerpoint/2010/main" val="2991343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9"/>
          <p:cNvGraphicFramePr>
            <a:graphicFrameLocks noGrp="1"/>
          </p:cNvGraphicFramePr>
          <p:nvPr>
            <p:ph idx="1"/>
            <p:extLst/>
          </p:nvPr>
        </p:nvGraphicFramePr>
        <p:xfrm>
          <a:off x="3798888" y="942975"/>
          <a:ext cx="8116887" cy="561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ângulo 10"/>
          <p:cNvSpPr/>
          <p:nvPr/>
        </p:nvSpPr>
        <p:spPr>
          <a:xfrm>
            <a:off x="0" y="0"/>
            <a:ext cx="351692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7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9397" name="CaixaDeTexto 11"/>
          <p:cNvSpPr txBox="1">
            <a:spLocks noChangeArrowheads="1"/>
          </p:cNvSpPr>
          <p:nvPr/>
        </p:nvSpPr>
        <p:spPr bwMode="auto">
          <a:xfrm>
            <a:off x="0" y="249238"/>
            <a:ext cx="35163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latin typeface="Arial" panose="020B0604020202020204" pitchFamily="34" charset="0"/>
              </a:rPr>
              <a:t>Este </a:t>
            </a:r>
            <a:r>
              <a:rPr lang="pt-BR" altLang="pt-BR" sz="3200" b="1" dirty="0" smtClean="0">
                <a:latin typeface="Arial" panose="020B0604020202020204" pitchFamily="34" charset="0"/>
              </a:rPr>
              <a:t>experimento </a:t>
            </a:r>
            <a:r>
              <a:rPr lang="pt-BR" altLang="pt-BR" sz="3200" b="1" dirty="0">
                <a:latin typeface="Arial" panose="020B0604020202020204" pitchFamily="34" charset="0"/>
              </a:rPr>
              <a:t>contribui para Aprendizagem </a:t>
            </a:r>
            <a:r>
              <a:rPr lang="pt-BR" altLang="pt-BR" sz="3200" b="1" dirty="0" smtClean="0">
                <a:latin typeface="Arial" panose="020B0604020202020204" pitchFamily="34" charset="0"/>
              </a:rPr>
              <a:t>da teoria da relatividade</a:t>
            </a:r>
            <a:endParaRPr lang="pt-BR" altLang="pt-BR" sz="3200" b="1" dirty="0">
              <a:latin typeface="Arial" panose="020B0604020202020204" pitchFamily="34" charset="0"/>
            </a:endParaRPr>
          </a:p>
        </p:txBody>
      </p:sp>
      <p:sp>
        <p:nvSpPr>
          <p:cNvPr id="59398" name="Retângulo 12"/>
          <p:cNvSpPr>
            <a:spLocks noChangeArrowheads="1"/>
          </p:cNvSpPr>
          <p:nvPr/>
        </p:nvSpPr>
        <p:spPr bwMode="auto">
          <a:xfrm>
            <a:off x="3516313" y="249238"/>
            <a:ext cx="8675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600" b="1"/>
              <a:t>O quanto a utilização desse recurso digital (Realidade Virtual) contribuiu para a sua aprendizagem sobre a Teoria da Relatividade Geral de Einstein?</a:t>
            </a:r>
            <a:endParaRPr lang="pt-BR" altLang="pt-BR" sz="1600"/>
          </a:p>
        </p:txBody>
      </p:sp>
      <p:sp>
        <p:nvSpPr>
          <p:cNvPr id="59399" name="CaixaDeTexto 13"/>
          <p:cNvSpPr txBox="1">
            <a:spLocks noChangeArrowheads="1"/>
          </p:cNvSpPr>
          <p:nvPr/>
        </p:nvSpPr>
        <p:spPr bwMode="auto">
          <a:xfrm>
            <a:off x="4351338" y="1265238"/>
            <a:ext cx="534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/>
              <a:t>110</a:t>
            </a:r>
          </a:p>
        </p:txBody>
      </p:sp>
      <p:sp>
        <p:nvSpPr>
          <p:cNvPr id="59400" name="CaixaDeTexto 14"/>
          <p:cNvSpPr txBox="1">
            <a:spLocks noChangeArrowheads="1"/>
          </p:cNvSpPr>
          <p:nvPr/>
        </p:nvSpPr>
        <p:spPr bwMode="auto">
          <a:xfrm>
            <a:off x="5162550" y="5680075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/>
              <a:t>1</a:t>
            </a:r>
          </a:p>
        </p:txBody>
      </p:sp>
      <p:sp>
        <p:nvSpPr>
          <p:cNvPr id="59401" name="CaixaDeTexto 7"/>
          <p:cNvSpPr txBox="1">
            <a:spLocks noChangeArrowheads="1"/>
          </p:cNvSpPr>
          <p:nvPr/>
        </p:nvSpPr>
        <p:spPr bwMode="auto">
          <a:xfrm>
            <a:off x="4776788" y="4565650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/>
              <a:t>28</a:t>
            </a:r>
          </a:p>
        </p:txBody>
      </p:sp>
      <p:sp>
        <p:nvSpPr>
          <p:cNvPr id="59402" name="CaixaDeTexto 8"/>
          <p:cNvSpPr txBox="1">
            <a:spLocks noChangeArrowheads="1"/>
          </p:cNvSpPr>
          <p:nvPr/>
        </p:nvSpPr>
        <p:spPr bwMode="auto">
          <a:xfrm>
            <a:off x="5480050" y="52752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027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726806" y="258344"/>
            <a:ext cx="6041332" cy="140359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864572" y="188288"/>
            <a:ext cx="5765800" cy="12100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Obrigado!!!</a:t>
            </a:r>
            <a:endParaRPr lang="pt-BR" sz="5400" b="1" kern="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9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1075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150668" y="416374"/>
            <a:ext cx="6041332" cy="89559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426200" y="416375"/>
            <a:ext cx="5765800" cy="7546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Observatório Nacional</a:t>
            </a:r>
          </a:p>
        </p:txBody>
      </p:sp>
    </p:spTree>
    <p:extLst>
      <p:ext uri="{BB962C8B-B14F-4D97-AF65-F5344CB8AC3E}">
        <p14:creationId xmlns:p14="http://schemas.microsoft.com/office/powerpoint/2010/main" val="2873144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31898" cy="685800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452314" y="548897"/>
            <a:ext cx="4893973" cy="93217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002338" y="548897"/>
            <a:ext cx="5765800" cy="739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Metodologia</a:t>
            </a:r>
            <a:r>
              <a:rPr lang="pt-BR" sz="32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pt-BR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Tradicional</a:t>
            </a:r>
            <a:endParaRPr lang="pt-BR" sz="3200" b="1" kern="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1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960007" y="708486"/>
            <a:ext cx="5808372" cy="544102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002579" y="1055225"/>
            <a:ext cx="57658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Metodologias </a:t>
            </a:r>
            <a:r>
              <a:rPr lang="pt-BR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Dinâmicas</a:t>
            </a:r>
            <a:r>
              <a:rPr lang="pt-BR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:</a:t>
            </a:r>
            <a:endParaRPr lang="pt-BR" sz="3200" b="1" kern="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344685" y="2061338"/>
            <a:ext cx="5081588" cy="3913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kern="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“De acordo com a vivência diária em sala de aula, nós, professores de física, constatamos a cada instante, o quanto metodologias mais dinâmicas e criativas ajudam o aluno a raciocinar com mais clareza certos conteúdos da física”. (</a:t>
            </a:r>
            <a:r>
              <a:rPr lang="pt-BR" sz="2400" kern="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SILVERIO,2011)</a:t>
            </a:r>
            <a:endParaRPr lang="pt-BR" sz="2400" kern="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4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2085984" cy="685800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7884" y="290553"/>
            <a:ext cx="3496707" cy="9286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83416" y="290553"/>
            <a:ext cx="2876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E</a:t>
            </a:r>
            <a:r>
              <a:rPr lang="pt-BR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studo de Caso</a:t>
            </a:r>
            <a:endParaRPr lang="pt-BR" sz="3200" b="1" kern="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0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93"/>
            <a:ext cx="12478871" cy="935915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239434" y="153774"/>
            <a:ext cx="5770453" cy="1070115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239433" y="153774"/>
            <a:ext cx="57704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kern="0" dirty="0">
                <a:solidFill>
                  <a:srgbClr val="FF0000"/>
                </a:solidFill>
                <a:ea typeface="Calibri" panose="020F0502020204030204" pitchFamily="34" charset="0"/>
              </a:rPr>
              <a:t>Aplicação </a:t>
            </a:r>
            <a:r>
              <a:rPr lang="pt-BR" sz="3600" b="1" kern="0" dirty="0" smtClean="0">
                <a:solidFill>
                  <a:srgbClr val="FF0000"/>
                </a:solidFill>
                <a:ea typeface="Calibri" panose="020F0502020204030204" pitchFamily="34" charset="0"/>
              </a:rPr>
              <a:t>do  </a:t>
            </a:r>
            <a:r>
              <a:rPr lang="pt-BR" sz="3600" b="1" kern="0" dirty="0">
                <a:solidFill>
                  <a:srgbClr val="FF0000"/>
                </a:solidFill>
                <a:ea typeface="Calibri" panose="020F0502020204030204" pitchFamily="34" charset="0"/>
              </a:rPr>
              <a:t>experimento</a:t>
            </a:r>
            <a:r>
              <a:rPr lang="pt-BR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: </a:t>
            </a:r>
            <a:endParaRPr lang="pt-BR" sz="3600" b="1" kern="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7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1706" cy="3477294"/>
          </a:xfrm>
          <a:prstGeom prst="rect">
            <a:avLst/>
          </a:prstGeom>
        </p:spPr>
      </p:pic>
      <p:pic>
        <p:nvPicPr>
          <p:cNvPr id="15" name="Imagem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9" y="0"/>
            <a:ext cx="6100292" cy="3477295"/>
          </a:xfrm>
          <a:prstGeom prst="rect">
            <a:avLst/>
          </a:prstGeom>
        </p:spPr>
      </p:pic>
      <p:pic>
        <p:nvPicPr>
          <p:cNvPr id="16" name="Imagem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8" y="3477296"/>
            <a:ext cx="6100292" cy="3380704"/>
          </a:xfrm>
          <a:prstGeom prst="rect">
            <a:avLst/>
          </a:prstGeom>
        </p:spPr>
      </p:pic>
      <p:pic>
        <p:nvPicPr>
          <p:cNvPr id="17" name="Imagem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77295"/>
            <a:ext cx="6091707" cy="338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962919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417" y="0"/>
            <a:ext cx="6552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12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9"/>
          <p:cNvGraphicFramePr>
            <a:graphicFrameLocks noGrp="1"/>
          </p:cNvGraphicFramePr>
          <p:nvPr>
            <p:ph idx="1"/>
            <p:extLst/>
          </p:nvPr>
        </p:nvGraphicFramePr>
        <p:xfrm>
          <a:off x="3798888" y="942975"/>
          <a:ext cx="8116887" cy="561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ângulo 10"/>
          <p:cNvSpPr/>
          <p:nvPr/>
        </p:nvSpPr>
        <p:spPr>
          <a:xfrm>
            <a:off x="0" y="0"/>
            <a:ext cx="351692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7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8373" name="CaixaDeTexto 11"/>
          <p:cNvSpPr txBox="1">
            <a:spLocks noChangeArrowheads="1"/>
          </p:cNvSpPr>
          <p:nvPr/>
        </p:nvSpPr>
        <p:spPr bwMode="auto">
          <a:xfrm>
            <a:off x="0" y="249238"/>
            <a:ext cx="35163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 smtClean="0">
                <a:latin typeface="Arial" panose="020B0604020202020204" pitchFamily="34" charset="0"/>
              </a:rPr>
              <a:t>Este experimento contribui para aumentar o interesse pela ciência</a:t>
            </a:r>
            <a:endParaRPr lang="pt-BR" altLang="pt-BR" sz="3200" b="1" dirty="0">
              <a:latin typeface="Arial" panose="020B0604020202020204" pitchFamily="34" charset="0"/>
            </a:endParaRPr>
          </a:p>
        </p:txBody>
      </p:sp>
      <p:sp>
        <p:nvSpPr>
          <p:cNvPr id="58374" name="Retângulo 12"/>
          <p:cNvSpPr>
            <a:spLocks noChangeArrowheads="1"/>
          </p:cNvSpPr>
          <p:nvPr/>
        </p:nvSpPr>
        <p:spPr bwMode="auto">
          <a:xfrm>
            <a:off x="3516313" y="249238"/>
            <a:ext cx="867568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600" b="1" dirty="0"/>
              <a:t>Quanto a utilização desse recurso digital (Realidade Virtual) contribuiu para aumentar seu interesse pela </a:t>
            </a:r>
            <a:r>
              <a:rPr lang="pt-BR" altLang="pt-BR" b="1" dirty="0"/>
              <a:t>ciência</a:t>
            </a:r>
            <a:r>
              <a:rPr lang="pt-BR" altLang="pt-BR" sz="1600" b="1" dirty="0"/>
              <a:t>?</a:t>
            </a:r>
            <a:endParaRPr lang="pt-BR" altLang="pt-BR" sz="1600" dirty="0"/>
          </a:p>
        </p:txBody>
      </p:sp>
      <p:sp>
        <p:nvSpPr>
          <p:cNvPr id="58375" name="CaixaDeTexto 13"/>
          <p:cNvSpPr txBox="1">
            <a:spLocks noChangeArrowheads="1"/>
          </p:cNvSpPr>
          <p:nvPr/>
        </p:nvSpPr>
        <p:spPr bwMode="auto">
          <a:xfrm>
            <a:off x="4337050" y="1511203"/>
            <a:ext cx="53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dirty="0"/>
              <a:t>107</a:t>
            </a:r>
          </a:p>
        </p:txBody>
      </p:sp>
      <p:sp>
        <p:nvSpPr>
          <p:cNvPr id="58376" name="CaixaDeTexto 14"/>
          <p:cNvSpPr txBox="1">
            <a:spLocks noChangeArrowheads="1"/>
          </p:cNvSpPr>
          <p:nvPr/>
        </p:nvSpPr>
        <p:spPr bwMode="auto">
          <a:xfrm>
            <a:off x="5162550" y="5966944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dirty="0"/>
              <a:t>1</a:t>
            </a:r>
          </a:p>
        </p:txBody>
      </p:sp>
      <p:sp>
        <p:nvSpPr>
          <p:cNvPr id="58377" name="CaixaDeTexto 7"/>
          <p:cNvSpPr txBox="1">
            <a:spLocks noChangeArrowheads="1"/>
          </p:cNvSpPr>
          <p:nvPr/>
        </p:nvSpPr>
        <p:spPr bwMode="auto">
          <a:xfrm>
            <a:off x="4743450" y="4793595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dirty="0"/>
              <a:t>30</a:t>
            </a:r>
          </a:p>
        </p:txBody>
      </p:sp>
      <p:sp>
        <p:nvSpPr>
          <p:cNvPr id="58378" name="CaixaDeTexto 8"/>
          <p:cNvSpPr txBox="1">
            <a:spLocks noChangeArrowheads="1"/>
          </p:cNvSpPr>
          <p:nvPr/>
        </p:nvSpPr>
        <p:spPr bwMode="auto">
          <a:xfrm>
            <a:off x="5444192" y="5615920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580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3A806502F69B4CBDD4EBC5BEA149D4" ma:contentTypeVersion="7" ma:contentTypeDescription="Crie um novo documento." ma:contentTypeScope="" ma:versionID="bd413f72c896df1c04e44aab855616ee">
  <xsd:schema xmlns:xsd="http://www.w3.org/2001/XMLSchema" xmlns:xs="http://www.w3.org/2001/XMLSchema" xmlns:p="http://schemas.microsoft.com/office/2006/metadata/properties" xmlns:ns2="64aaa46b-1083-4884-a3ed-222ecc0a1ded" targetNamespace="http://schemas.microsoft.com/office/2006/metadata/properties" ma:root="true" ma:fieldsID="744c1e492b8ed4c3e173a96d8de61e2e" ns2:_="">
    <xsd:import namespace="64aaa46b-1083-4884-a3ed-222ecc0a1d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aa46b-1083-4884-a3ed-222ecc0a1d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51D794-31CF-45CB-9BE8-DBBC9CA4EFBD}"/>
</file>

<file path=customXml/itemProps2.xml><?xml version="1.0" encoding="utf-8"?>
<ds:datastoreItem xmlns:ds="http://schemas.openxmlformats.org/officeDocument/2006/customXml" ds:itemID="{538AA26C-4A24-40A7-865B-525C2871620D}"/>
</file>

<file path=customXml/itemProps3.xml><?xml version="1.0" encoding="utf-8"?>
<ds:datastoreItem xmlns:ds="http://schemas.openxmlformats.org/officeDocument/2006/customXml" ds:itemID="{604D0963-4EDA-4844-B23C-D2CBF7D03C5C}"/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142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mansur</dc:creator>
  <cp:lastModifiedBy>mansur</cp:lastModifiedBy>
  <cp:revision>12</cp:revision>
  <dcterms:created xsi:type="dcterms:W3CDTF">2019-08-26T17:32:18Z</dcterms:created>
  <dcterms:modified xsi:type="dcterms:W3CDTF">2019-08-26T23:06:10Z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0x010100303A806502F69B4CBDD4EBC5BEA149D4</vt:lpwstr>
  </property>
</Properties>
</file>